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3" r:id="rId11"/>
  </p:sldIdLst>
  <p:sldSz cx="9144000" cy="5143500" type="screen16x9"/>
  <p:notesSz cx="6669088" cy="9926638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5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57" autoAdjust="0"/>
  </p:normalViewPr>
  <p:slideViewPr>
    <p:cSldViewPr snapToGrid="0" snapToObjects="1">
      <p:cViewPr varScale="1">
        <p:scale>
          <a:sx n="100" d="100"/>
          <a:sy n="100" d="100"/>
        </p:scale>
        <p:origin x="498" y="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500787-29F3-4144-947B-BFBF87A88882}" type="datetimeFigureOut">
              <a:rPr lang="it-IT" smtClean="0"/>
              <a:t>20/11/2018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5608E5-B1D3-4763-B324-54661B6FC31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549784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AA173C-02CA-47BC-A470-2FF78F4E8B0B}" type="datetimeFigureOut">
              <a:rPr lang="it-IT" smtClean="0"/>
              <a:t>20/11/2018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6DCF9-50BF-473F-824A-C0BE5C13A8A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577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46DCF9-50BF-473F-824A-C0BE5C13A8AD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91196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46DCF9-50BF-473F-824A-C0BE5C13A8AD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3512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46DCF9-50BF-473F-824A-C0BE5C13A8AD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0966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Calabria, Marche, Molise, Piemonte, PA Bolzano, Toscana </a:t>
            </a:r>
            <a:endParaRPr lang="it-I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dirty="0" smtClean="0"/>
              <a:t>La presentazione è a cura dei colleghi di </a:t>
            </a:r>
            <a:r>
              <a:rPr lang="it-IT" b="1" dirty="0" smtClean="0"/>
              <a:t>Toscana</a:t>
            </a:r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46DCF9-50BF-473F-824A-C0BE5C13A8AD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19340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Campania (non presente), Lazio, Liguria, PA Trento, Puglia, Valle d’Aosta, Veneto</a:t>
            </a:r>
            <a:endParaRPr lang="it-I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dirty="0" smtClean="0"/>
              <a:t>La presentazione è a cura dei colleghi di </a:t>
            </a:r>
            <a:r>
              <a:rPr lang="it-IT" b="1" dirty="0" smtClean="0"/>
              <a:t>Liguria, Puglia,</a:t>
            </a:r>
            <a:r>
              <a:rPr lang="it-IT" b="1" baseline="0" dirty="0" smtClean="0"/>
              <a:t> Veneto</a:t>
            </a:r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46DCF9-50BF-473F-824A-C0BE5C13A8AD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51513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Abruzzo, Basilicata, Emilia Romagna, Friuli Venezia Giulia, Sicilia e Sardegna (che purtroppo non ha potuto intervenire).</a:t>
            </a:r>
            <a:endParaRPr lang="it-I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dirty="0" smtClean="0"/>
              <a:t>La presentazione è a cura dei colleghi di </a:t>
            </a:r>
            <a:r>
              <a:rPr lang="it-IT" b="1" dirty="0" smtClean="0"/>
              <a:t>Emilia Romagna</a:t>
            </a:r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46DCF9-50BF-473F-824A-C0BE5C13A8AD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803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46DCF9-50BF-473F-824A-C0BE5C13A8AD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3123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46DCF9-50BF-473F-824A-C0BE5C13A8AD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09830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46DCF9-50BF-473F-824A-C0BE5C13A8AD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72740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46DCF9-50BF-473F-824A-C0BE5C13A8AD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7335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L_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0" y="306553"/>
            <a:ext cx="9144000" cy="3031733"/>
          </a:xfrm>
        </p:spPr>
        <p:txBody>
          <a:bodyPr/>
          <a:lstStyle/>
          <a:p>
            <a:r>
              <a:rPr lang="it-IT" dirty="0" smtClean="0"/>
              <a:t>Titolo presentazione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93711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L_intern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" y="0"/>
            <a:ext cx="9143193" cy="5143349"/>
          </a:xfrm>
          <a:prstGeom prst="rect">
            <a:avLst/>
          </a:prstGeom>
        </p:spPr>
      </p:pic>
      <p:sp>
        <p:nvSpPr>
          <p:cNvPr id="9" name="Titolo 1"/>
          <p:cNvSpPr>
            <a:spLocks noGrp="1"/>
          </p:cNvSpPr>
          <p:nvPr>
            <p:ph type="ctrTitle" hasCustomPrompt="1"/>
          </p:nvPr>
        </p:nvSpPr>
        <p:spPr>
          <a:xfrm>
            <a:off x="685800" y="329222"/>
            <a:ext cx="7772400" cy="660502"/>
          </a:xfrm>
        </p:spPr>
        <p:txBody>
          <a:bodyPr>
            <a:normAutofit/>
          </a:bodyPr>
          <a:lstStyle>
            <a:lvl1pPr algn="l">
              <a:defRPr sz="3000">
                <a:solidFill>
                  <a:srgbClr val="056633"/>
                </a:solidFill>
              </a:defRPr>
            </a:lvl1pPr>
          </a:lstStyle>
          <a:p>
            <a:r>
              <a:rPr lang="it-IT" dirty="0" smtClean="0"/>
              <a:t>Titolo</a:t>
            </a:r>
            <a:endParaRPr lang="it-IT" dirty="0"/>
          </a:p>
        </p:txBody>
      </p:sp>
      <p:sp>
        <p:nvSpPr>
          <p:cNvPr id="10" name="Sottotitolo 2"/>
          <p:cNvSpPr>
            <a:spLocks noGrp="1"/>
          </p:cNvSpPr>
          <p:nvPr>
            <p:ph type="subTitle" idx="1" hasCustomPrompt="1"/>
          </p:nvPr>
        </p:nvSpPr>
        <p:spPr>
          <a:xfrm>
            <a:off x="685800" y="1401379"/>
            <a:ext cx="7772400" cy="331075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  <a:latin typeface="Helvetica"/>
                <a:cs typeface="Helvetic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 smtClean="0"/>
              <a:t>Testo</a:t>
            </a:r>
            <a:endParaRPr lang="it-IT" dirty="0"/>
          </a:p>
        </p:txBody>
      </p:sp>
      <p:sp>
        <p:nvSpPr>
          <p:cNvPr id="11" name="CasellaDiTesto 10"/>
          <p:cNvSpPr txBox="1"/>
          <p:nvPr userDrawn="1"/>
        </p:nvSpPr>
        <p:spPr>
          <a:xfrm>
            <a:off x="-87586" y="148896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42661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" y="0"/>
            <a:ext cx="9143355" cy="5143440"/>
          </a:xfrm>
          <a:prstGeom prst="rect">
            <a:avLst/>
          </a:prstGeom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306553"/>
            <a:ext cx="8229600" cy="415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smtClean="0"/>
              <a:t>Titolo presentazione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8491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kern="1200">
          <a:solidFill>
            <a:srgbClr val="056633"/>
          </a:solidFill>
          <a:latin typeface="Helvetica"/>
          <a:ea typeface="+mj-ea"/>
          <a:cs typeface="Helvetic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"/>
            <a:ext cx="9144000" cy="514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5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3718559"/>
            <a:ext cx="7772400" cy="1108274"/>
          </a:xfrm>
        </p:spPr>
        <p:txBody>
          <a:bodyPr>
            <a:normAutofit/>
          </a:bodyPr>
          <a:lstStyle/>
          <a:p>
            <a:pPr algn="ctr"/>
            <a:r>
              <a:rPr lang="it-IT" sz="2400" dirty="0" smtClean="0"/>
              <a:t>Conclusioni</a:t>
            </a:r>
            <a:endParaRPr lang="it-IT" sz="24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85800" y="999211"/>
            <a:ext cx="7772400" cy="2658389"/>
          </a:xfrm>
        </p:spPr>
        <p:txBody>
          <a:bodyPr/>
          <a:lstStyle/>
          <a:p>
            <a:pPr algn="ctr"/>
            <a:r>
              <a:rPr lang="it-IT" dirty="0" smtClean="0"/>
              <a:t>Dr.ssa Francesca Russo</a:t>
            </a:r>
          </a:p>
          <a:p>
            <a:pPr algn="ctr"/>
            <a:r>
              <a:rPr lang="it-IT" dirty="0" smtClean="0"/>
              <a:t>Regione Veneto</a:t>
            </a:r>
          </a:p>
          <a:p>
            <a:pPr algn="ctr"/>
            <a:r>
              <a:rPr lang="it-IT" i="1" dirty="0"/>
              <a:t>Coordinamento Interregionale Area Prevenzione</a:t>
            </a:r>
          </a:p>
        </p:txBody>
      </p:sp>
    </p:spTree>
    <p:extLst>
      <p:ext uri="{BB962C8B-B14F-4D97-AF65-F5344CB8AC3E}">
        <p14:creationId xmlns:p14="http://schemas.microsoft.com/office/powerpoint/2010/main" val="97453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3718559"/>
            <a:ext cx="7772400" cy="1108274"/>
          </a:xfrm>
        </p:spPr>
        <p:txBody>
          <a:bodyPr>
            <a:normAutofit/>
          </a:bodyPr>
          <a:lstStyle/>
          <a:p>
            <a:pPr algn="ctr"/>
            <a:r>
              <a:rPr lang="it-IT" sz="2400" dirty="0" smtClean="0"/>
              <a:t>Relazione introduttiva</a:t>
            </a:r>
            <a:endParaRPr lang="it-IT" sz="24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85800" y="999211"/>
            <a:ext cx="7772400" cy="2658389"/>
          </a:xfrm>
        </p:spPr>
        <p:txBody>
          <a:bodyPr/>
          <a:lstStyle/>
          <a:p>
            <a:pPr algn="ctr"/>
            <a:r>
              <a:rPr lang="it-IT" dirty="0" smtClean="0"/>
              <a:t>Dr.ssa Nicoletta Cornaggia</a:t>
            </a:r>
          </a:p>
          <a:p>
            <a:pPr algn="ctr"/>
            <a:r>
              <a:rPr lang="it-IT" dirty="0" smtClean="0"/>
              <a:t>Regione Lombardia</a:t>
            </a:r>
            <a:endParaRPr lang="it-IT" dirty="0"/>
          </a:p>
          <a:p>
            <a:pPr algn="ctr"/>
            <a:r>
              <a:rPr lang="it-IT" i="1" dirty="0"/>
              <a:t>Coordinamento Gruppo Tecnico Interregionale SSL</a:t>
            </a:r>
          </a:p>
        </p:txBody>
      </p:sp>
    </p:spTree>
    <p:extLst>
      <p:ext uri="{BB962C8B-B14F-4D97-AF65-F5344CB8AC3E}">
        <p14:creationId xmlns:p14="http://schemas.microsoft.com/office/powerpoint/2010/main" val="159012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3343805"/>
            <a:ext cx="7772400" cy="660502"/>
          </a:xfrm>
        </p:spPr>
        <p:txBody>
          <a:bodyPr>
            <a:normAutofit fontScale="90000"/>
          </a:bodyPr>
          <a:lstStyle/>
          <a:p>
            <a:pPr algn="ctr"/>
            <a:r>
              <a:rPr lang="it-IT" sz="2400" dirty="0" smtClean="0"/>
              <a:t>Sistemi di conoscenza: da uno a molti</a:t>
            </a:r>
            <a:br>
              <a:rPr lang="it-IT" sz="2400" dirty="0" smtClean="0"/>
            </a:br>
            <a:r>
              <a:rPr lang="it-IT" sz="2400" dirty="0" smtClean="0"/>
              <a:t>il valore della conoscenza dei quadri produttivi e occupazionali, dei rischi, dei danni, ecc.</a:t>
            </a:r>
            <a:endParaRPr lang="it-IT" sz="2400" dirty="0"/>
          </a:p>
        </p:txBody>
      </p:sp>
      <p:sp>
        <p:nvSpPr>
          <p:cNvPr id="4" name="Sottotitolo 3"/>
          <p:cNvSpPr>
            <a:spLocks noGrp="1"/>
          </p:cNvSpPr>
          <p:nvPr>
            <p:ph type="subTitle" idx="1"/>
          </p:nvPr>
        </p:nvSpPr>
        <p:spPr>
          <a:xfrm>
            <a:off x="753256" y="524454"/>
            <a:ext cx="7772400" cy="3310759"/>
          </a:xfrm>
        </p:spPr>
        <p:txBody>
          <a:bodyPr/>
          <a:lstStyle/>
          <a:p>
            <a:r>
              <a:rPr lang="it-IT" sz="1600" dirty="0"/>
              <a:t>Un tema essenziale, in questo senso, è quello dell'effettività delle norme. Non è sufficiente dotarsi di una legislazione sofisticata, occorre altresì che essa venga concretamente attuata, anche nella disciplina di dettaglio. </a:t>
            </a:r>
            <a:br>
              <a:rPr lang="it-IT" sz="1600" dirty="0"/>
            </a:br>
            <a:r>
              <a:rPr lang="it-IT" sz="1600" dirty="0"/>
              <a:t>Con l'occasione, rivolgo alle autorità presenti un invito ad adoperarsi </a:t>
            </a:r>
            <a:r>
              <a:rPr lang="it-IT" sz="1600" dirty="0" smtClean="0"/>
              <a:t>affinché </a:t>
            </a:r>
            <a:r>
              <a:rPr lang="it-IT" sz="1600" dirty="0"/>
              <a:t>vuoti di legislazione non si traducano in assenze di tutele per i lavoratori e in incertezze applicative per i datori di lavoro.</a:t>
            </a:r>
          </a:p>
          <a:p>
            <a:endParaRPr lang="it-IT" sz="1600" dirty="0" smtClean="0"/>
          </a:p>
          <a:p>
            <a:r>
              <a:rPr lang="it-IT" sz="1600" dirty="0" smtClean="0"/>
              <a:t>(</a:t>
            </a:r>
            <a:r>
              <a:rPr lang="it-IT" sz="1600" dirty="0"/>
              <a:t>estratto dal comunicato “Messaggio del Presidente Mattarella in occasione della 66^ Giornata Nazionale per le Vittime degli Incidenti sul Lavoro”)</a:t>
            </a:r>
          </a:p>
        </p:txBody>
      </p:sp>
    </p:spTree>
    <p:extLst>
      <p:ext uri="{BB962C8B-B14F-4D97-AF65-F5344CB8AC3E}">
        <p14:creationId xmlns:p14="http://schemas.microsoft.com/office/powerpoint/2010/main" val="109233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3718559"/>
            <a:ext cx="7772400" cy="1108274"/>
          </a:xfrm>
        </p:spPr>
        <p:txBody>
          <a:bodyPr>
            <a:normAutofit fontScale="90000"/>
          </a:bodyPr>
          <a:lstStyle/>
          <a:p>
            <a:pPr algn="ctr"/>
            <a:r>
              <a:rPr lang="it-IT" sz="2400" dirty="0" smtClean="0"/>
              <a:t>La tutela della salute e sicurezza sul lavoro: la giusta modulazione dell’attività di controllo tra «</a:t>
            </a:r>
            <a:r>
              <a:rPr lang="it-IT" sz="2400" dirty="0" err="1" smtClean="0"/>
              <a:t>enforcement</a:t>
            </a:r>
            <a:r>
              <a:rPr lang="it-IT" sz="2400" dirty="0" smtClean="0"/>
              <a:t>» e «</a:t>
            </a:r>
            <a:r>
              <a:rPr lang="it-IT" sz="2400" dirty="0" err="1" smtClean="0"/>
              <a:t>empowerment</a:t>
            </a:r>
            <a:r>
              <a:rPr lang="it-IT" sz="2400" dirty="0" smtClean="0"/>
              <a:t>»</a:t>
            </a:r>
            <a:endParaRPr lang="it-IT" sz="2400" dirty="0"/>
          </a:p>
        </p:txBody>
      </p:sp>
      <p:sp>
        <p:nvSpPr>
          <p:cNvPr id="4" name="Sottotitolo 3"/>
          <p:cNvSpPr>
            <a:spLocks noGrp="1"/>
          </p:cNvSpPr>
          <p:nvPr>
            <p:ph type="subTitle" idx="1"/>
          </p:nvPr>
        </p:nvSpPr>
        <p:spPr>
          <a:xfrm>
            <a:off x="753256" y="524454"/>
            <a:ext cx="7772400" cy="3310759"/>
          </a:xfrm>
        </p:spPr>
        <p:txBody>
          <a:bodyPr/>
          <a:lstStyle/>
          <a:p>
            <a:r>
              <a:rPr lang="it-IT" sz="1500" dirty="0"/>
              <a:t>Voglio essere molto chiaro qui, da Ministro del Lavoro, ma anche da Ministro dello Sviluppo economico: non sono uno di quelli che pensa che la sicurezza sul lavoro si possa ottenere  esclusivamente scaricando sulle imprese oneri e responsabilità, ovvero attraverso l’esclusivo uso di misure punitive.</a:t>
            </a:r>
          </a:p>
          <a:p>
            <a:r>
              <a:rPr lang="it-IT" sz="1500" dirty="0"/>
              <a:t>C’è bisogno di sensibilizzare datori e dipendenti verso una cultura della sicurezza sul lavoro, attraverso attività di informazione e formazione.</a:t>
            </a:r>
          </a:p>
          <a:p>
            <a:r>
              <a:rPr lang="it-IT" sz="1500" dirty="0"/>
              <a:t>Bisogna sicuramente rafforzare le attività ispettive di vigilanza e controllo sui luoghi di lavoro attraverso il rafforzamento delle strutture amministrative competenti, ma, quando queste strutture rilevano delle violazioni delle norme, devono accompagnare l’impresa verso la messa in regola e non solo comminare delle sanzioni.</a:t>
            </a:r>
          </a:p>
          <a:p>
            <a:endParaRPr lang="it-IT" sz="1500" dirty="0" smtClean="0"/>
          </a:p>
          <a:p>
            <a:r>
              <a:rPr lang="it-IT" sz="1500" dirty="0" smtClean="0"/>
              <a:t>(</a:t>
            </a:r>
            <a:r>
              <a:rPr lang="it-IT" sz="1500" dirty="0"/>
              <a:t>estratto da intervento alla Camera dei Deputati del Ministro Luigi di Maio, 14 giugno 2018)</a:t>
            </a:r>
          </a:p>
        </p:txBody>
      </p:sp>
    </p:spTree>
    <p:extLst>
      <p:ext uri="{BB962C8B-B14F-4D97-AF65-F5344CB8AC3E}">
        <p14:creationId xmlns:p14="http://schemas.microsoft.com/office/powerpoint/2010/main" val="195111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3718559"/>
            <a:ext cx="7772400" cy="1108274"/>
          </a:xfrm>
        </p:spPr>
        <p:txBody>
          <a:bodyPr>
            <a:normAutofit/>
          </a:bodyPr>
          <a:lstStyle/>
          <a:p>
            <a:pPr algn="ctr"/>
            <a:r>
              <a:rPr lang="it-IT" sz="2400" dirty="0" smtClean="0"/>
              <a:t>Malattie professionali: </a:t>
            </a:r>
            <a:br>
              <a:rPr lang="it-IT" sz="2400" dirty="0" smtClean="0"/>
            </a:br>
            <a:r>
              <a:rPr lang="it-IT" sz="2400" dirty="0" smtClean="0"/>
              <a:t>indagare per prevenire o monitorare per conoscere?</a:t>
            </a:r>
            <a:endParaRPr lang="it-IT" sz="2400" dirty="0"/>
          </a:p>
        </p:txBody>
      </p:sp>
      <p:sp>
        <p:nvSpPr>
          <p:cNvPr id="4" name="Sottotitolo 3"/>
          <p:cNvSpPr>
            <a:spLocks noGrp="1"/>
          </p:cNvSpPr>
          <p:nvPr>
            <p:ph type="subTitle" idx="1"/>
          </p:nvPr>
        </p:nvSpPr>
        <p:spPr>
          <a:xfrm>
            <a:off x="753256" y="524454"/>
            <a:ext cx="7772400" cy="3310759"/>
          </a:xfrm>
        </p:spPr>
        <p:txBody>
          <a:bodyPr/>
          <a:lstStyle/>
          <a:p>
            <a:r>
              <a:rPr lang="it-IT" sz="1600" dirty="0"/>
              <a:t>Secondo l’Atto costitutivo dell’OMS uno dei principali obiettivi è “il raggiungimento, da parte di tutte le popolazioni, del più alto livello possibile di salute”, definita come “uno stato di totale benessere fisico, mentale e sociale” e non semplicemente “assenza di malattie o infermità”.</a:t>
            </a:r>
          </a:p>
          <a:p>
            <a:endParaRPr lang="it-IT" sz="1600" dirty="0" smtClean="0"/>
          </a:p>
          <a:p>
            <a:r>
              <a:rPr lang="it-IT" sz="1600" dirty="0" smtClean="0"/>
              <a:t>Il </a:t>
            </a:r>
            <a:r>
              <a:rPr lang="it-IT" sz="1600" dirty="0"/>
              <a:t>13° programma di lavoro (GPW) 2019-2023, approvato il 25 maggio 2018 dalla World </a:t>
            </a:r>
            <a:r>
              <a:rPr lang="it-IT" sz="1600" dirty="0" err="1"/>
              <a:t>Health</a:t>
            </a:r>
            <a:r>
              <a:rPr lang="it-IT" sz="1600" dirty="0"/>
              <a:t> Assembly, svoltasi a Ginevra, vuole proprio sfruttare il grande potenziale dell’OMS: il successo del Programma è strettamente legato all’adesione ai </a:t>
            </a:r>
            <a:r>
              <a:rPr lang="it-IT" sz="1600" dirty="0" err="1"/>
              <a:t>Sustainable</a:t>
            </a:r>
            <a:r>
              <a:rPr lang="it-IT" sz="1600" dirty="0"/>
              <a:t> Development </a:t>
            </a:r>
            <a:r>
              <a:rPr lang="it-IT" sz="1600" dirty="0" err="1"/>
              <a:t>Goals</a:t>
            </a:r>
            <a:r>
              <a:rPr lang="it-IT" sz="1600" dirty="0"/>
              <a:t>), con un particolare riferimento a “Assicurare vite sane e promuovere il benessere per tutti a tutte le età”, e l’ambiziosa agenda vuole essere un supporto alle nazioni per raggiungere tutti gli obiettivi globali di sviluppo sostenibile.</a:t>
            </a:r>
          </a:p>
        </p:txBody>
      </p:sp>
    </p:spTree>
    <p:extLst>
      <p:ext uri="{BB962C8B-B14F-4D97-AF65-F5344CB8AC3E}">
        <p14:creationId xmlns:p14="http://schemas.microsoft.com/office/powerpoint/2010/main" val="160145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"/>
            <a:ext cx="9144000" cy="514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15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3718559"/>
            <a:ext cx="7772400" cy="1108274"/>
          </a:xfrm>
        </p:spPr>
        <p:txBody>
          <a:bodyPr>
            <a:normAutofit/>
          </a:bodyPr>
          <a:lstStyle/>
          <a:p>
            <a:pPr algn="ctr"/>
            <a:r>
              <a:rPr lang="it-IT" sz="2400" dirty="0" smtClean="0"/>
              <a:t>Ministero della Salute</a:t>
            </a:r>
            <a:endParaRPr lang="it-IT" sz="24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85800" y="999211"/>
            <a:ext cx="7772400" cy="2658389"/>
          </a:xfrm>
        </p:spPr>
        <p:txBody>
          <a:bodyPr/>
          <a:lstStyle/>
          <a:p>
            <a:pPr algn="ctr"/>
            <a:r>
              <a:rPr lang="it-IT" dirty="0" smtClean="0"/>
              <a:t>Dr.ssa Giuseppina Lecce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7133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4167265"/>
            <a:ext cx="7772400" cy="659567"/>
          </a:xfrm>
        </p:spPr>
        <p:txBody>
          <a:bodyPr>
            <a:normAutofit/>
          </a:bodyPr>
          <a:lstStyle/>
          <a:p>
            <a:pPr algn="ctr"/>
            <a:r>
              <a:rPr lang="it-IT" sz="2400" dirty="0" smtClean="0"/>
              <a:t>Spazio interventi programmati</a:t>
            </a:r>
            <a:endParaRPr lang="it-IT" sz="24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85800" y="367259"/>
            <a:ext cx="7772400" cy="386746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rgbClr val="056633"/>
                </a:solidFill>
                <a:ea typeface="+mj-ea"/>
              </a:rPr>
              <a:t>Sistemi di conoscenza: da molti a uno. Il valore della conoscenza dei quadri produttivi e occupazionali, dei rischi, dei danni, </a:t>
            </a:r>
            <a:r>
              <a:rPr lang="it-IT" sz="1600" dirty="0" smtClean="0">
                <a:solidFill>
                  <a:srgbClr val="056633"/>
                </a:solidFill>
                <a:ea typeface="+mj-ea"/>
              </a:rPr>
              <a:t>…</a:t>
            </a:r>
          </a:p>
          <a:p>
            <a:pPr marL="1431925"/>
            <a:r>
              <a:rPr lang="it-IT" sz="1600" dirty="0" smtClean="0">
                <a:ea typeface="+mj-ea"/>
              </a:rPr>
              <a:t>Roberto Agnesi (ATS Brianza), </a:t>
            </a:r>
          </a:p>
          <a:p>
            <a:pPr marL="1431925"/>
            <a:r>
              <a:rPr lang="it-IT" sz="1600" dirty="0" smtClean="0">
                <a:ea typeface="+mj-ea"/>
              </a:rPr>
              <a:t>Alberto Baldasseroni (Regione Toscana),</a:t>
            </a:r>
          </a:p>
          <a:p>
            <a:pPr marL="1431925"/>
            <a:r>
              <a:rPr lang="it-IT" sz="1600" dirty="0" smtClean="0">
                <a:ea typeface="+mj-ea"/>
              </a:rPr>
              <a:t>Battista Magna (ATS Città Metropolitana di Milano), </a:t>
            </a:r>
          </a:p>
          <a:p>
            <a:pPr marL="1431925"/>
            <a:r>
              <a:rPr lang="it-IT" sz="1600" dirty="0" smtClean="0">
                <a:ea typeface="+mj-ea"/>
              </a:rPr>
              <a:t>Giovanni </a:t>
            </a:r>
            <a:r>
              <a:rPr lang="it-IT" sz="1600" dirty="0" err="1" smtClean="0">
                <a:ea typeface="+mj-ea"/>
              </a:rPr>
              <a:t>Falasca</a:t>
            </a:r>
            <a:r>
              <a:rPr lang="it-IT" sz="1600" dirty="0" smtClean="0">
                <a:ea typeface="+mj-ea"/>
              </a:rPr>
              <a:t> (Università di Padova), </a:t>
            </a:r>
          </a:p>
          <a:p>
            <a:pPr marL="1431925"/>
            <a:r>
              <a:rPr lang="it-IT" sz="1600" dirty="0" smtClean="0">
                <a:ea typeface="+mj-ea"/>
              </a:rPr>
              <a:t>Michele </a:t>
            </a:r>
            <a:r>
              <a:rPr lang="it-IT" sz="1600" dirty="0" err="1" smtClean="0">
                <a:ea typeface="+mj-ea"/>
              </a:rPr>
              <a:t>Montresor</a:t>
            </a:r>
            <a:r>
              <a:rPr lang="it-IT" sz="1600" dirty="0" smtClean="0">
                <a:ea typeface="+mj-ea"/>
              </a:rPr>
              <a:t> (ATS </a:t>
            </a:r>
            <a:r>
              <a:rPr lang="it-IT" sz="1600" dirty="0" err="1" smtClean="0">
                <a:ea typeface="+mj-ea"/>
              </a:rPr>
              <a:t>Valpadana</a:t>
            </a:r>
            <a:r>
              <a:rPr lang="it-IT" sz="1600" dirty="0" smtClean="0">
                <a:ea typeface="+mj-ea"/>
              </a:rPr>
              <a:t>) </a:t>
            </a:r>
          </a:p>
          <a:p>
            <a:endParaRPr lang="it-IT" sz="1600" dirty="0">
              <a:ea typeface="+mj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rgbClr val="056633"/>
                </a:solidFill>
                <a:ea typeface="+mj-ea"/>
              </a:rPr>
              <a:t>La tutela della salute e sicurezza sul lavoro: la giusta modulazione dell’attività di  controllo tra “</a:t>
            </a:r>
            <a:r>
              <a:rPr lang="it-IT" sz="1600" dirty="0" err="1">
                <a:solidFill>
                  <a:srgbClr val="056633"/>
                </a:solidFill>
                <a:ea typeface="+mj-ea"/>
              </a:rPr>
              <a:t>enforcement</a:t>
            </a:r>
            <a:r>
              <a:rPr lang="it-IT" sz="1600" dirty="0">
                <a:solidFill>
                  <a:srgbClr val="056633"/>
                </a:solidFill>
                <a:ea typeface="+mj-ea"/>
              </a:rPr>
              <a:t>” e “</a:t>
            </a:r>
            <a:r>
              <a:rPr lang="it-IT" sz="1600" dirty="0" err="1">
                <a:solidFill>
                  <a:srgbClr val="056633"/>
                </a:solidFill>
                <a:ea typeface="+mj-ea"/>
              </a:rPr>
              <a:t>empowerment</a:t>
            </a:r>
            <a:r>
              <a:rPr lang="it-IT" sz="1600" dirty="0" smtClean="0">
                <a:solidFill>
                  <a:srgbClr val="056633"/>
                </a:solidFill>
                <a:ea typeface="+mj-ea"/>
              </a:rPr>
              <a:t>”</a:t>
            </a:r>
          </a:p>
          <a:p>
            <a:pPr marL="1431925"/>
            <a:r>
              <a:rPr lang="it-IT" sz="1600" dirty="0" smtClean="0">
                <a:ea typeface="+mj-ea"/>
              </a:rPr>
              <a:t>Armando Mattioli (USL 2 – Umbria), </a:t>
            </a:r>
          </a:p>
          <a:p>
            <a:pPr marL="1431925"/>
            <a:r>
              <a:rPr lang="it-IT" sz="1600" dirty="0" smtClean="0">
                <a:ea typeface="+mj-ea"/>
              </a:rPr>
              <a:t>Sergio Piazzola (ATS Bergamo), </a:t>
            </a:r>
          </a:p>
          <a:p>
            <a:pPr marL="1431925"/>
            <a:r>
              <a:rPr lang="it-IT" sz="1600" dirty="0" smtClean="0">
                <a:ea typeface="+mj-ea"/>
              </a:rPr>
              <a:t>Roberto </a:t>
            </a:r>
            <a:r>
              <a:rPr lang="it-IT" sz="1600" dirty="0" err="1" smtClean="0">
                <a:ea typeface="+mj-ea"/>
              </a:rPr>
              <a:t>Dighera</a:t>
            </a:r>
            <a:r>
              <a:rPr lang="it-IT" sz="1600" dirty="0" smtClean="0">
                <a:ea typeface="+mj-ea"/>
              </a:rPr>
              <a:t> (ATS </a:t>
            </a:r>
            <a:r>
              <a:rPr lang="it-IT" sz="1600" dirty="0"/>
              <a:t>Città Metropolitana di Milano), </a:t>
            </a:r>
            <a:endParaRPr lang="it-IT" sz="1600" dirty="0" smtClean="0"/>
          </a:p>
          <a:p>
            <a:pPr marL="1431925" algn="r"/>
            <a:r>
              <a:rPr lang="it-IT" sz="1600" dirty="0" smtClean="0"/>
              <a:t>…. segue</a:t>
            </a:r>
          </a:p>
        </p:txBody>
      </p:sp>
    </p:spTree>
    <p:extLst>
      <p:ext uri="{BB962C8B-B14F-4D97-AF65-F5344CB8AC3E}">
        <p14:creationId xmlns:p14="http://schemas.microsoft.com/office/powerpoint/2010/main" val="71425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4167265"/>
            <a:ext cx="7772400" cy="659567"/>
          </a:xfrm>
        </p:spPr>
        <p:txBody>
          <a:bodyPr>
            <a:normAutofit/>
          </a:bodyPr>
          <a:lstStyle/>
          <a:p>
            <a:pPr algn="ctr"/>
            <a:r>
              <a:rPr lang="it-IT" sz="2400" dirty="0" smtClean="0"/>
              <a:t>Spazio interventi programmati</a:t>
            </a:r>
            <a:endParaRPr lang="it-IT" sz="24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85800" y="344774"/>
            <a:ext cx="7772400" cy="388994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rgbClr val="056633"/>
                </a:solidFill>
                <a:ea typeface="+mj-ea"/>
              </a:rPr>
              <a:t>La </a:t>
            </a:r>
            <a:r>
              <a:rPr lang="it-IT" sz="1600" dirty="0">
                <a:solidFill>
                  <a:srgbClr val="056633"/>
                </a:solidFill>
                <a:ea typeface="+mj-ea"/>
              </a:rPr>
              <a:t>tutela della salute e sicurezza sul lavoro: la giusta modulazione dell’attività di  controllo tra “</a:t>
            </a:r>
            <a:r>
              <a:rPr lang="it-IT" sz="1600" dirty="0" err="1">
                <a:solidFill>
                  <a:srgbClr val="056633"/>
                </a:solidFill>
                <a:ea typeface="+mj-ea"/>
              </a:rPr>
              <a:t>enforcement</a:t>
            </a:r>
            <a:r>
              <a:rPr lang="it-IT" sz="1600" dirty="0">
                <a:solidFill>
                  <a:srgbClr val="056633"/>
                </a:solidFill>
                <a:ea typeface="+mj-ea"/>
              </a:rPr>
              <a:t>” e “</a:t>
            </a:r>
            <a:r>
              <a:rPr lang="it-IT" sz="1600" dirty="0" err="1">
                <a:solidFill>
                  <a:srgbClr val="056633"/>
                </a:solidFill>
                <a:ea typeface="+mj-ea"/>
              </a:rPr>
              <a:t>empowerment</a:t>
            </a:r>
            <a:r>
              <a:rPr lang="it-IT" sz="1600" dirty="0" smtClean="0">
                <a:solidFill>
                  <a:srgbClr val="056633"/>
                </a:solidFill>
                <a:ea typeface="+mj-ea"/>
              </a:rPr>
              <a:t>”</a:t>
            </a:r>
          </a:p>
          <a:p>
            <a:pPr marL="1341438"/>
            <a:r>
              <a:rPr lang="it-IT" sz="1600" dirty="0" smtClean="0"/>
              <a:t>Claudia Toso (ATS Brianza) – Rossana </a:t>
            </a:r>
            <a:r>
              <a:rPr lang="it-IT" sz="1600" dirty="0" err="1" smtClean="0"/>
              <a:t>Borchini</a:t>
            </a:r>
            <a:r>
              <a:rPr lang="it-IT" sz="1600" dirty="0" smtClean="0"/>
              <a:t> (ASST 7 Laghi), </a:t>
            </a:r>
          </a:p>
          <a:p>
            <a:pPr marL="1341438"/>
            <a:r>
              <a:rPr lang="it-IT" sz="1600" dirty="0" smtClean="0"/>
              <a:t>Maria Grazia Fulco (ATS </a:t>
            </a:r>
            <a:r>
              <a:rPr lang="it-IT" sz="1600" dirty="0"/>
              <a:t>Città Metropolitana di Milano</a:t>
            </a:r>
            <a:r>
              <a:rPr lang="it-IT" sz="1600" dirty="0" smtClean="0"/>
              <a:t>)</a:t>
            </a:r>
          </a:p>
          <a:p>
            <a:endParaRPr lang="it-IT" sz="1600" dirty="0">
              <a:ea typeface="+mj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rgbClr val="056633"/>
                </a:solidFill>
                <a:ea typeface="+mj-ea"/>
              </a:rPr>
              <a:t>Malattie professionali: indagare per prevenire o monitorare per conoscere?</a:t>
            </a:r>
          </a:p>
          <a:p>
            <a:pPr marL="1431925"/>
            <a:r>
              <a:rPr lang="it-IT" sz="1600" dirty="0" smtClean="0"/>
              <a:t>Igino Mendico (ASL Latina - Lazio), </a:t>
            </a:r>
          </a:p>
          <a:p>
            <a:pPr marL="1431925"/>
            <a:r>
              <a:rPr lang="it-IT" sz="1600" dirty="0" smtClean="0"/>
              <a:t>Natale Battevi (Clinica del Lavoro Milano), </a:t>
            </a:r>
          </a:p>
          <a:p>
            <a:pPr marL="1431925"/>
            <a:r>
              <a:rPr lang="it-IT" sz="1600" dirty="0" smtClean="0"/>
              <a:t>Vincenza </a:t>
            </a:r>
            <a:r>
              <a:rPr lang="it-IT" sz="1600" dirty="0" err="1" smtClean="0"/>
              <a:t>Giurlando</a:t>
            </a:r>
            <a:r>
              <a:rPr lang="it-IT" sz="1600" dirty="0" smtClean="0"/>
              <a:t> ( ATS </a:t>
            </a:r>
            <a:r>
              <a:rPr lang="it-IT" sz="1600" dirty="0"/>
              <a:t>Città Metropolitana di Milano), </a:t>
            </a:r>
            <a:endParaRPr lang="it-IT" sz="1600" dirty="0" smtClean="0"/>
          </a:p>
          <a:p>
            <a:pPr marL="1431925"/>
            <a:r>
              <a:rPr lang="it-IT" sz="1600" dirty="0" err="1" smtClean="0"/>
              <a:t>Enzandrea</a:t>
            </a:r>
            <a:r>
              <a:rPr lang="it-IT" sz="1600" dirty="0" smtClean="0"/>
              <a:t> Prandi (ATS </a:t>
            </a:r>
            <a:r>
              <a:rPr lang="it-IT" sz="1600" dirty="0"/>
              <a:t>Città Metropolitana di Milano</a:t>
            </a:r>
            <a:r>
              <a:rPr lang="it-IT" sz="1600" dirty="0" smtClean="0"/>
              <a:t>),</a:t>
            </a:r>
          </a:p>
          <a:p>
            <a:pPr marL="1431925"/>
            <a:r>
              <a:rPr lang="it-IT" sz="1600" dirty="0" smtClean="0"/>
              <a:t>Lucia Bramanti (USL Nord </a:t>
            </a:r>
            <a:r>
              <a:rPr lang="it-IT" sz="1600" smtClean="0"/>
              <a:t>Ovest </a:t>
            </a:r>
            <a:r>
              <a:rPr lang="it-IT" sz="1600" smtClean="0"/>
              <a:t>Versilia </a:t>
            </a:r>
            <a:r>
              <a:rPr lang="it-IT" sz="1600" dirty="0" smtClean="0"/>
              <a:t>– Toscana),</a:t>
            </a:r>
          </a:p>
          <a:p>
            <a:pPr marL="1431925"/>
            <a:r>
              <a:rPr lang="it-IT" sz="1600" dirty="0"/>
              <a:t>M</a:t>
            </a:r>
            <a:r>
              <a:rPr lang="it-IT" sz="1600" dirty="0" smtClean="0"/>
              <a:t>anuela Peruzzi (ULSS 9 Scaligera – Veneto)</a:t>
            </a:r>
          </a:p>
          <a:p>
            <a:pPr marL="1431925"/>
            <a:r>
              <a:rPr lang="it-IT" sz="1600" dirty="0" smtClean="0"/>
              <a:t>Daniela Di Carlo (ASST Rhodense</a:t>
            </a:r>
            <a:r>
              <a:rPr lang="it-IT" sz="1600" dirty="0" smtClean="0"/>
              <a:t>)</a:t>
            </a:r>
          </a:p>
          <a:p>
            <a:pPr marL="1431925"/>
            <a:r>
              <a:rPr lang="it-IT" sz="1600" dirty="0" smtClean="0"/>
              <a:t>Domenico Cavallo (Università </a:t>
            </a:r>
            <a:r>
              <a:rPr lang="it-IT" sz="1600" dirty="0" err="1" smtClean="0"/>
              <a:t>Insubria</a:t>
            </a:r>
            <a:r>
              <a:rPr lang="it-IT" sz="1600" dirty="0" smtClean="0"/>
              <a:t>)</a:t>
            </a:r>
            <a:endParaRPr lang="it-IT" sz="1600" dirty="0"/>
          </a:p>
          <a:p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378680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</TotalTime>
  <Words>706</Words>
  <Application>Microsoft Office PowerPoint</Application>
  <PresentationFormat>Presentazione su schermo (16:9)</PresentationFormat>
  <Paragraphs>67</Paragraphs>
  <Slides>10</Slides>
  <Notes>10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4" baseType="lpstr">
      <vt:lpstr>Arial</vt:lpstr>
      <vt:lpstr>Calibri</vt:lpstr>
      <vt:lpstr>Helvetica</vt:lpstr>
      <vt:lpstr>Tema di Office</vt:lpstr>
      <vt:lpstr>Presentazione standard di PowerPoint</vt:lpstr>
      <vt:lpstr>Relazione introduttiva</vt:lpstr>
      <vt:lpstr>Sistemi di conoscenza: da uno a molti il valore della conoscenza dei quadri produttivi e occupazionali, dei rischi, dei danni, ecc.</vt:lpstr>
      <vt:lpstr>La tutela della salute e sicurezza sul lavoro: la giusta modulazione dell’attività di controllo tra «enforcement» e «empowerment»</vt:lpstr>
      <vt:lpstr>Malattie professionali:  indagare per prevenire o monitorare per conoscere?</vt:lpstr>
      <vt:lpstr>Presentazione standard di PowerPoint</vt:lpstr>
      <vt:lpstr>Ministero della Salute</vt:lpstr>
      <vt:lpstr>Spazio interventi programmati</vt:lpstr>
      <vt:lpstr>Spazio interventi programmati</vt:lpstr>
      <vt:lpstr>Conclusioni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FC</dc:creator>
  <cp:lastModifiedBy>Agostina Panzeri</cp:lastModifiedBy>
  <cp:revision>99</cp:revision>
  <cp:lastPrinted>2018-11-13T09:16:10Z</cp:lastPrinted>
  <dcterms:created xsi:type="dcterms:W3CDTF">2017-12-04T13:54:02Z</dcterms:created>
  <dcterms:modified xsi:type="dcterms:W3CDTF">2018-11-20T10:20:34Z</dcterms:modified>
</cp:coreProperties>
</file>